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1" r:id="rId4"/>
    <p:sldId id="262" r:id="rId5"/>
    <p:sldId id="263" r:id="rId6"/>
    <p:sldId id="280" r:id="rId7"/>
    <p:sldId id="286" r:id="rId8"/>
    <p:sldId id="265" r:id="rId9"/>
    <p:sldId id="266" r:id="rId10"/>
    <p:sldId id="271" r:id="rId11"/>
    <p:sldId id="285" r:id="rId12"/>
    <p:sldId id="274" r:id="rId13"/>
    <p:sldId id="336" r:id="rId14"/>
    <p:sldId id="337" r:id="rId15"/>
    <p:sldId id="276" r:id="rId16"/>
    <p:sldId id="277" r:id="rId17"/>
    <p:sldId id="278" r:id="rId18"/>
    <p:sldId id="279" r:id="rId19"/>
    <p:sldId id="269" r:id="rId20"/>
  </p:sldIdLst>
  <p:sldSz cx="9144000" cy="5143500" type="screen16x9"/>
  <p:notesSz cx="6858000" cy="9144000"/>
  <p:embeddedFontLst>
    <p:embeddedFont>
      <p:font typeface="나눔스퀘어 Bold" panose="020B0600000101010101" pitchFamily="50" charset="-127"/>
      <p:bold r:id="rId22"/>
    </p:embeddedFont>
    <p:embeddedFont>
      <p:font typeface="나눔스퀘어 ExtraBold" panose="020B0600000101010101" pitchFamily="50" charset="-127"/>
      <p:bold r:id="rId23"/>
    </p:embeddedFont>
    <p:embeddedFont>
      <p:font typeface="나눔스퀘어라운드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형석 김" initials="형김" lastIdx="2" clrIdx="0">
    <p:extLst>
      <p:ext uri="{19B8F6BF-5375-455C-9EA6-DF929625EA0E}">
        <p15:presenceInfo xmlns:p15="http://schemas.microsoft.com/office/powerpoint/2012/main" userId="e622463dc9b75713" providerId="Windows Live"/>
      </p:ext>
    </p:extLst>
  </p:cmAuthor>
  <p:cmAuthor id="2" name="박 재현" initials="박재" lastIdx="1" clrIdx="1">
    <p:extLst>
      <p:ext uri="{19B8F6BF-5375-455C-9EA6-DF929625EA0E}">
        <p15:presenceInfo xmlns:p15="http://schemas.microsoft.com/office/powerpoint/2012/main" userId="cf19dd879292df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7C6"/>
    <a:srgbClr val="654AC8"/>
    <a:srgbClr val="1B7FEE"/>
    <a:srgbClr val="1C7FEE"/>
    <a:srgbClr val="1A7CEE"/>
    <a:srgbClr val="654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132" y="6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1-06T14:24:44.466" idx="1">
    <p:pos x="5103" y="1892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7F759-37FD-4837-9CD9-A9CBBBA7C24A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EAAD5-450C-48D7-B1DE-B24AF4002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3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94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6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5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7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3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6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5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48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0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6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0A8E6-C7AC-4844-B57F-D6366ED18EE9}" type="datetimeFigureOut">
              <a:rPr lang="ko-KR" altLang="en-US" smtClean="0"/>
              <a:t>2021-01-06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65DC9-EDD2-40D3-967C-828E84AD76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2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-20938"/>
            <a:ext cx="9144000" cy="516443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245C95-5F9D-436B-8004-AC3CB762A923}"/>
              </a:ext>
            </a:extLst>
          </p:cNvPr>
          <p:cNvGrpSpPr/>
          <p:nvPr/>
        </p:nvGrpSpPr>
        <p:grpSpPr>
          <a:xfrm>
            <a:off x="611560" y="2355726"/>
            <a:ext cx="6084168" cy="1806297"/>
            <a:chOff x="611560" y="2355726"/>
            <a:chExt cx="6084168" cy="1806297"/>
          </a:xfrm>
        </p:grpSpPr>
        <p:pic>
          <p:nvPicPr>
            <p:cNvPr id="4" name="Picture 2" descr="H:\블로그\이미지\Boy_reading_a_book_512.png">
              <a:extLst>
                <a:ext uri="{FF2B5EF4-FFF2-40B4-BE49-F238E27FC236}">
                  <a16:creationId xmlns:a16="http://schemas.microsoft.com/office/drawing/2014/main" id="{9E4398EB-2E4D-46F3-9B26-2A55CE709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815" y="2355726"/>
              <a:ext cx="463925" cy="46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B0207D-1AAB-4CF0-8BA5-A4BDC7EEF95C}"/>
                </a:ext>
              </a:extLst>
            </p:cNvPr>
            <p:cNvSpPr txBox="1"/>
            <p:nvPr/>
          </p:nvSpPr>
          <p:spPr>
            <a:xfrm>
              <a:off x="611560" y="3003798"/>
              <a:ext cx="6084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925" algn="l"/>
                </a:tabLst>
              </a:pPr>
              <a:r>
                <a:rPr lang="en-US" altLang="ko-KR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Perfect Dancer</a:t>
              </a:r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FC635-7E93-470E-B241-741501BA466D}"/>
                </a:ext>
              </a:extLst>
            </p:cNvPr>
            <p:cNvSpPr txBox="1"/>
            <p:nvPr/>
          </p:nvSpPr>
          <p:spPr>
            <a:xfrm>
              <a:off x="657815" y="3792691"/>
              <a:ext cx="5858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Skeleton Detection</a:t>
              </a: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 기반한 홈 </a:t>
              </a:r>
              <a:r>
                <a:rPr lang="ko-KR" altLang="en-US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댄스 분석</a:t>
              </a:r>
              <a:r>
                <a:rPr lang="en-US" altLang="ko-KR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서비스 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3EF6AE3-8D02-40A7-8E1F-1F9189EED1A8}"/>
                </a:ext>
              </a:extLst>
            </p:cNvPr>
            <p:cNvCxnSpPr>
              <a:cxnSpLocks/>
            </p:cNvCxnSpPr>
            <p:nvPr/>
          </p:nvCxnSpPr>
          <p:spPr>
            <a:xfrm>
              <a:off x="738951" y="3650129"/>
              <a:ext cx="304096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A8D4C7C-EE5F-4404-B4A9-42FC86FC6E47}"/>
              </a:ext>
            </a:extLst>
          </p:cNvPr>
          <p:cNvSpPr txBox="1"/>
          <p:nvPr/>
        </p:nvSpPr>
        <p:spPr>
          <a:xfrm>
            <a:off x="664711" y="4223611"/>
            <a:ext cx="37701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전남대 </a:t>
            </a:r>
            <a:r>
              <a:rPr lang="ko-KR" altLang="en-US" sz="10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끝판왕</a:t>
            </a:r>
            <a:r>
              <a:rPr lang="en-US" altLang="ko-KR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endParaRPr lang="en-US" altLang="ko-KR" sz="10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박재현 </a:t>
            </a:r>
            <a:r>
              <a:rPr lang="en-US" altLang="ko-KR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전남대 기획자</a:t>
            </a:r>
            <a:r>
              <a:rPr lang="en-US" altLang="ko-KR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0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정선우</a:t>
            </a:r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전남대 디자이너</a:t>
            </a:r>
            <a:r>
              <a:rPr lang="en-US" altLang="ko-KR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김형석 </a:t>
            </a:r>
            <a:r>
              <a:rPr lang="en-US" altLang="ko-KR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전남대 개발자</a:t>
            </a:r>
            <a:r>
              <a:rPr lang="en-US" altLang="ko-KR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10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41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5"/>
            <a:ext cx="2195736" cy="43204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90010" y="121116"/>
            <a:ext cx="201571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개발진행현황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85E54-9DF3-4D9B-AD15-CFD1975BE3A9}"/>
              </a:ext>
            </a:extLst>
          </p:cNvPr>
          <p:cNvSpPr txBox="1"/>
          <p:nvPr/>
        </p:nvSpPr>
        <p:spPr>
          <a:xfrm>
            <a:off x="16915" y="627534"/>
            <a:ext cx="219573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gradFill flip="none" rotWithShape="1">
                  <a:gsLst>
                    <a:gs pos="0">
                      <a:srgbClr val="654AC8"/>
                    </a:gs>
                    <a:gs pos="100000">
                      <a:srgbClr val="1C7FEE"/>
                    </a:gs>
                  </a:gsLst>
                  <a:lin ang="270000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통신환경구축</a:t>
            </a:r>
            <a:endParaRPr kumimoji="1" lang="en-US" altLang="ko-KR" sz="2400" b="1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7FD9F73-7E27-4082-A8B5-DD8DCCECB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7377" y="1984261"/>
            <a:ext cx="1619039" cy="1619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CB979-1C1E-4727-AA86-109D43F94D4E}"/>
              </a:ext>
            </a:extLst>
          </p:cNvPr>
          <p:cNvSpPr txBox="1"/>
          <p:nvPr/>
        </p:nvSpPr>
        <p:spPr>
          <a:xfrm>
            <a:off x="6900893" y="2623367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</a:t>
            </a: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A351DFD-784E-47B7-A367-1467E49B50A1}"/>
              </a:ext>
            </a:extLst>
          </p:cNvPr>
          <p:cNvSpPr/>
          <p:nvPr/>
        </p:nvSpPr>
        <p:spPr>
          <a:xfrm>
            <a:off x="3220232" y="1934359"/>
            <a:ext cx="2323374" cy="200554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1FDCC-7DDD-4AEF-B5B3-ABA2A5A0C4D4}"/>
              </a:ext>
            </a:extLst>
          </p:cNvPr>
          <p:cNvSpPr txBox="1"/>
          <p:nvPr/>
        </p:nvSpPr>
        <p:spPr>
          <a:xfrm>
            <a:off x="3269695" y="2167149"/>
            <a:ext cx="2631576" cy="173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연습영상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Youtube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안무영상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연습영상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안무영상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skeleton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분석점수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C165D964-AE65-410B-A15A-A0C374E0701E}"/>
              </a:ext>
            </a:extLst>
          </p:cNvPr>
          <p:cNvSpPr/>
          <p:nvPr/>
        </p:nvSpPr>
        <p:spPr>
          <a:xfrm>
            <a:off x="3445815" y="1666739"/>
            <a:ext cx="1872208" cy="53524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NodeJS Server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124430D-FCDD-4D65-836A-D1F40C02E560}"/>
              </a:ext>
            </a:extLst>
          </p:cNvPr>
          <p:cNvSpPr/>
          <p:nvPr/>
        </p:nvSpPr>
        <p:spPr>
          <a:xfrm>
            <a:off x="5721142" y="2639631"/>
            <a:ext cx="834938" cy="158826"/>
          </a:xfrm>
          <a:prstGeom prst="rightArrow">
            <a:avLst/>
          </a:prstGeom>
          <a:solidFill>
            <a:srgbClr val="6547C6"/>
          </a:solidFill>
          <a:ln>
            <a:solidFill>
              <a:srgbClr val="654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24FB93F-F55E-406C-A6EA-8000C3E79C19}"/>
              </a:ext>
            </a:extLst>
          </p:cNvPr>
          <p:cNvSpPr/>
          <p:nvPr/>
        </p:nvSpPr>
        <p:spPr>
          <a:xfrm rot="10800000">
            <a:off x="5715705" y="2870462"/>
            <a:ext cx="834938" cy="158826"/>
          </a:xfrm>
          <a:prstGeom prst="rightArrow">
            <a:avLst/>
          </a:prstGeom>
          <a:solidFill>
            <a:srgbClr val="6547C6"/>
          </a:solidFill>
          <a:ln>
            <a:solidFill>
              <a:srgbClr val="654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B99ADDF-A08C-460B-9662-5BC0168D53DF}"/>
              </a:ext>
            </a:extLst>
          </p:cNvPr>
          <p:cNvSpPr/>
          <p:nvPr/>
        </p:nvSpPr>
        <p:spPr>
          <a:xfrm>
            <a:off x="2280266" y="2639630"/>
            <a:ext cx="839509" cy="158828"/>
          </a:xfrm>
          <a:prstGeom prst="rightArrow">
            <a:avLst/>
          </a:prstGeom>
          <a:solidFill>
            <a:srgbClr val="6547C6"/>
          </a:solidFill>
          <a:ln>
            <a:solidFill>
              <a:srgbClr val="654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ACAE53D-39A3-4DB7-9AC0-EDA902F3F671}"/>
              </a:ext>
            </a:extLst>
          </p:cNvPr>
          <p:cNvSpPr/>
          <p:nvPr/>
        </p:nvSpPr>
        <p:spPr>
          <a:xfrm rot="10800000">
            <a:off x="2274829" y="2870461"/>
            <a:ext cx="839509" cy="158828"/>
          </a:xfrm>
          <a:prstGeom prst="rightArrow">
            <a:avLst/>
          </a:prstGeom>
          <a:solidFill>
            <a:srgbClr val="6547C6"/>
          </a:solidFill>
          <a:ln>
            <a:solidFill>
              <a:srgbClr val="6547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04CA50CA-629E-4E99-ABCD-898673C0B305}"/>
              </a:ext>
            </a:extLst>
          </p:cNvPr>
          <p:cNvSpPr/>
          <p:nvPr/>
        </p:nvSpPr>
        <p:spPr>
          <a:xfrm>
            <a:off x="790312" y="1725407"/>
            <a:ext cx="1184617" cy="428402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endParaRPr lang="ko-KR" altLang="en-US" sz="2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BDFB3-6D07-4957-8338-DB757A040C5B}"/>
              </a:ext>
            </a:extLst>
          </p:cNvPr>
          <p:cNvSpPr txBox="1"/>
          <p:nvPr/>
        </p:nvSpPr>
        <p:spPr>
          <a:xfrm>
            <a:off x="5540589" y="3013304"/>
            <a:ext cx="1318635" cy="635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연습영상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skeleton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안무영상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skeleton</a:t>
            </a:r>
          </a:p>
          <a:p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A1AB21-B4CC-4889-A61B-F4F6CF2080DE}"/>
              </a:ext>
            </a:extLst>
          </p:cNvPr>
          <p:cNvSpPr txBox="1"/>
          <p:nvPr/>
        </p:nvSpPr>
        <p:spPr>
          <a:xfrm>
            <a:off x="1963927" y="2995724"/>
            <a:ext cx="1318635" cy="26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분석점수</a:t>
            </a:r>
            <a:r>
              <a:rPr lang="en-US" altLang="ko-KR" dirty="0"/>
              <a:t>, </a:t>
            </a:r>
            <a:r>
              <a:rPr lang="ko-KR" altLang="en-US" dirty="0"/>
              <a:t>피드백영상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7D5B5C-C39E-4F9F-AAE2-D7952D3DFE0B}"/>
              </a:ext>
            </a:extLst>
          </p:cNvPr>
          <p:cNvSpPr txBox="1"/>
          <p:nvPr/>
        </p:nvSpPr>
        <p:spPr>
          <a:xfrm>
            <a:off x="2333339" y="2385751"/>
            <a:ext cx="715762" cy="26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안무영상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9086C0-6122-4436-ABF4-286FCB01A743}"/>
              </a:ext>
            </a:extLst>
          </p:cNvPr>
          <p:cNvSpPr txBox="1"/>
          <p:nvPr/>
        </p:nvSpPr>
        <p:spPr>
          <a:xfrm>
            <a:off x="5782496" y="2385751"/>
            <a:ext cx="715762" cy="26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안무영상</a:t>
            </a:r>
            <a:endParaRPr lang="en-US" altLang="ko-KR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23F2A6E-F8E8-4CE7-AE56-4797092B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23" y="2246382"/>
            <a:ext cx="1264410" cy="124815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81E5B9B-2A41-4E90-8CCF-6A712AE453EA}"/>
              </a:ext>
            </a:extLst>
          </p:cNvPr>
          <p:cNvSpPr/>
          <p:nvPr/>
        </p:nvSpPr>
        <p:spPr>
          <a:xfrm>
            <a:off x="5868144" y="2719044"/>
            <a:ext cx="576064" cy="222255"/>
          </a:xfrm>
          <a:prstGeom prst="roundRect">
            <a:avLst/>
          </a:prstGeom>
          <a:noFill/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840389-F061-433E-9A10-BD499E49A69F}"/>
              </a:ext>
            </a:extLst>
          </p:cNvPr>
          <p:cNvSpPr txBox="1"/>
          <p:nvPr/>
        </p:nvSpPr>
        <p:spPr>
          <a:xfrm>
            <a:off x="5073716" y="1122778"/>
            <a:ext cx="979140" cy="2663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endParaRPr lang="en-US" altLang="ko-KR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8DB52A0-BAD0-48C5-B39C-E4EC62DEC158}"/>
              </a:ext>
            </a:extLst>
          </p:cNvPr>
          <p:cNvSpPr/>
          <p:nvPr/>
        </p:nvSpPr>
        <p:spPr>
          <a:xfrm>
            <a:off x="5634009" y="2199660"/>
            <a:ext cx="961554" cy="165150"/>
          </a:xfrm>
          <a:prstGeom prst="round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Python Shell</a:t>
            </a:r>
          </a:p>
        </p:txBody>
      </p:sp>
    </p:spTree>
    <p:extLst>
      <p:ext uri="{BB962C8B-B14F-4D97-AF65-F5344CB8AC3E}">
        <p14:creationId xmlns:p14="http://schemas.microsoft.com/office/powerpoint/2010/main" val="400528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D647C0D7-080B-4A48-BC81-B2A30D73A537}"/>
              </a:ext>
            </a:extLst>
          </p:cNvPr>
          <p:cNvSpPr/>
          <p:nvPr/>
        </p:nvSpPr>
        <p:spPr>
          <a:xfrm>
            <a:off x="103662" y="1133956"/>
            <a:ext cx="2411216" cy="2448272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5"/>
            <a:ext cx="2195736" cy="43204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90010" y="121116"/>
            <a:ext cx="201571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개발진행현황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85E54-9DF3-4D9B-AD15-CFD1975BE3A9}"/>
              </a:ext>
            </a:extLst>
          </p:cNvPr>
          <p:cNvSpPr txBox="1"/>
          <p:nvPr/>
        </p:nvSpPr>
        <p:spPr>
          <a:xfrm>
            <a:off x="-36004" y="564018"/>
            <a:ext cx="226774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2400" b="1">
                <a:gradFill flip="none" rotWithShape="1">
                  <a:gsLst>
                    <a:gs pos="0">
                      <a:srgbClr val="654AC8"/>
                    </a:gs>
                    <a:gs pos="100000">
                      <a:srgbClr val="1C7FEE"/>
                    </a:gs>
                  </a:gsLst>
                  <a:lin ang="270000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/>
              <a:t>Python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DA5D45-C2D8-49E7-BD0C-8F42639BE046}"/>
              </a:ext>
            </a:extLst>
          </p:cNvPr>
          <p:cNvSpPr txBox="1"/>
          <p:nvPr/>
        </p:nvSpPr>
        <p:spPr>
          <a:xfrm>
            <a:off x="121138" y="2104890"/>
            <a:ext cx="2376264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en-US" altLang="ko-KR" sz="1400" dirty="0" err="1"/>
              <a:t>Pytube</a:t>
            </a:r>
            <a:r>
              <a:rPr lang="ko-KR" altLang="en-US" sz="1400" dirty="0"/>
              <a:t>라이브러리를 이용한 유튜브 영상 접근</a:t>
            </a:r>
            <a:endParaRPr lang="en-US" altLang="ko-KR" sz="1400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D459702A-A095-4A6B-8CB0-D648B110926C}"/>
              </a:ext>
            </a:extLst>
          </p:cNvPr>
          <p:cNvSpPr/>
          <p:nvPr/>
        </p:nvSpPr>
        <p:spPr>
          <a:xfrm>
            <a:off x="3366392" y="1133956"/>
            <a:ext cx="2411216" cy="2448272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603E4-4F70-4320-855F-9659618FE5CB}"/>
              </a:ext>
            </a:extLst>
          </p:cNvPr>
          <p:cNvSpPr txBox="1"/>
          <p:nvPr/>
        </p:nvSpPr>
        <p:spPr>
          <a:xfrm>
            <a:off x="3383868" y="2104890"/>
            <a:ext cx="2376264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en-US" altLang="ko-KR" sz="1400" dirty="0"/>
              <a:t>Skeleton </a:t>
            </a:r>
            <a:r>
              <a:rPr lang="ko-KR" altLang="en-US" sz="1400" dirty="0"/>
              <a:t>분석을 위한 </a:t>
            </a:r>
            <a:endParaRPr lang="en-US" altLang="ko-KR" sz="1400" dirty="0"/>
          </a:p>
          <a:p>
            <a:pPr algn="ctr"/>
            <a:r>
              <a:rPr lang="ko-KR" altLang="en-US" sz="1400" dirty="0"/>
              <a:t>벡터 연산</a:t>
            </a:r>
            <a:endParaRPr lang="en-US" altLang="ko-KR" sz="1400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12626326-64E5-4992-AB97-AE85FA56BD74}"/>
              </a:ext>
            </a:extLst>
          </p:cNvPr>
          <p:cNvSpPr/>
          <p:nvPr/>
        </p:nvSpPr>
        <p:spPr>
          <a:xfrm>
            <a:off x="6611646" y="1133956"/>
            <a:ext cx="2411216" cy="2448272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F4B2E0-46F7-405C-9873-3A3AFE4DA566}"/>
              </a:ext>
            </a:extLst>
          </p:cNvPr>
          <p:cNvSpPr txBox="1"/>
          <p:nvPr/>
        </p:nvSpPr>
        <p:spPr>
          <a:xfrm>
            <a:off x="6629122" y="2104890"/>
            <a:ext cx="2376264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en-US" altLang="ko-KR" sz="1400" dirty="0"/>
              <a:t>OpenCV </a:t>
            </a:r>
            <a:r>
              <a:rPr lang="ko-KR" altLang="en-US" sz="1400" dirty="0"/>
              <a:t>프레임워크를 통해 영상처리 </a:t>
            </a:r>
            <a:r>
              <a:rPr lang="en-US" altLang="ko-KR" sz="1400" dirty="0"/>
              <a:t>&amp; Skeleton</a:t>
            </a:r>
            <a:r>
              <a:rPr lang="ko-KR" altLang="en-US" sz="1400" dirty="0"/>
              <a:t> 추출</a:t>
            </a:r>
            <a:endParaRPr lang="en-US" altLang="ko-KR" sz="1400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4A763055-CFFD-40A0-A9E0-2A1134867C12}"/>
              </a:ext>
            </a:extLst>
          </p:cNvPr>
          <p:cNvSpPr/>
          <p:nvPr/>
        </p:nvSpPr>
        <p:spPr>
          <a:xfrm>
            <a:off x="1735027" y="2586774"/>
            <a:ext cx="2411216" cy="2448272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643DA-6D83-4736-87D1-2FD32286E144}"/>
              </a:ext>
            </a:extLst>
          </p:cNvPr>
          <p:cNvSpPr txBox="1"/>
          <p:nvPr/>
        </p:nvSpPr>
        <p:spPr>
          <a:xfrm>
            <a:off x="1752503" y="3557708"/>
            <a:ext cx="2376264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en-US" altLang="ko-KR" sz="1400" dirty="0"/>
              <a:t>Caffe</a:t>
            </a:r>
            <a:r>
              <a:rPr lang="ko-KR" altLang="en-US" sz="1400" dirty="0"/>
              <a:t>모델 </a:t>
            </a:r>
            <a:r>
              <a:rPr lang="en-US" altLang="ko-KR" sz="1400" dirty="0"/>
              <a:t>&amp; </a:t>
            </a:r>
            <a:r>
              <a:rPr lang="en-US" altLang="ko-KR" sz="1400" dirty="0" err="1"/>
              <a:t>prototxt</a:t>
            </a:r>
            <a:r>
              <a:rPr lang="ko-KR" altLang="en-US" sz="1400" dirty="0"/>
              <a:t>를 이용한 </a:t>
            </a:r>
            <a:r>
              <a:rPr lang="en-US" altLang="ko-KR" sz="1400" dirty="0" err="1"/>
              <a:t>cv.dnn</a:t>
            </a:r>
            <a:r>
              <a:rPr lang="ko-KR" altLang="en-US" sz="1400" dirty="0"/>
              <a:t>모델구현</a:t>
            </a:r>
            <a:endParaRPr lang="en-US" altLang="ko-KR" sz="1400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23EFDB8F-4F28-499A-B6B7-286223353E5D}"/>
              </a:ext>
            </a:extLst>
          </p:cNvPr>
          <p:cNvSpPr/>
          <p:nvPr/>
        </p:nvSpPr>
        <p:spPr>
          <a:xfrm>
            <a:off x="4997757" y="2627090"/>
            <a:ext cx="2411216" cy="2448272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10BDB-E7CD-4E08-B0CA-2FD9108B087A}"/>
              </a:ext>
            </a:extLst>
          </p:cNvPr>
          <p:cNvSpPr txBox="1"/>
          <p:nvPr/>
        </p:nvSpPr>
        <p:spPr>
          <a:xfrm>
            <a:off x="5015233" y="3598024"/>
            <a:ext cx="2376264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en-US" altLang="ko-KR" sz="1400" dirty="0"/>
              <a:t>OpenCV</a:t>
            </a:r>
            <a:r>
              <a:rPr lang="ko-KR" altLang="en-US" sz="1400" dirty="0"/>
              <a:t>메소드를 통한 </a:t>
            </a:r>
            <a:endParaRPr lang="en-US" altLang="ko-KR" sz="1400" dirty="0"/>
          </a:p>
          <a:p>
            <a:pPr algn="ctr"/>
            <a:r>
              <a:rPr lang="ko-KR" altLang="en-US" sz="1400" dirty="0"/>
              <a:t>영상처리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웹캠</a:t>
            </a:r>
            <a:r>
              <a:rPr lang="en-US" altLang="ko-KR" sz="1400" dirty="0"/>
              <a:t>, </a:t>
            </a:r>
            <a:r>
              <a:rPr lang="ko-KR" altLang="en-US" sz="1400" dirty="0"/>
              <a:t>유튜브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2215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5"/>
            <a:ext cx="2195736" cy="43204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90010" y="121116"/>
            <a:ext cx="201571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개발진행현황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55BBC-FFAA-4F8C-BECB-436940B0AF08}"/>
              </a:ext>
            </a:extLst>
          </p:cNvPr>
          <p:cNvSpPr txBox="1"/>
          <p:nvPr/>
        </p:nvSpPr>
        <p:spPr>
          <a:xfrm>
            <a:off x="0" y="627534"/>
            <a:ext cx="284380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2400" b="1">
                <a:gradFill flip="none" rotWithShape="1">
                  <a:gsLst>
                    <a:gs pos="0">
                      <a:srgbClr val="654AC8"/>
                    </a:gs>
                    <a:gs pos="100000">
                      <a:srgbClr val="1C7FEE"/>
                    </a:gs>
                  </a:gsLst>
                  <a:lin ang="270000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웹 애플리케이션 기능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A66A4-61E2-4BAC-8F5A-F3BC6B39E9CC}"/>
              </a:ext>
            </a:extLst>
          </p:cNvPr>
          <p:cNvSpPr txBox="1"/>
          <p:nvPr/>
        </p:nvSpPr>
        <p:spPr>
          <a:xfrm>
            <a:off x="1241630" y="414326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홈페이지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4B827-B0F2-454A-A2B9-24830FBDDBB0}"/>
              </a:ext>
            </a:extLst>
          </p:cNvPr>
          <p:cNvSpPr txBox="1"/>
          <p:nvPr/>
        </p:nvSpPr>
        <p:spPr>
          <a:xfrm>
            <a:off x="5364088" y="414326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로딩페이지</a:t>
            </a:r>
            <a:r>
              <a:rPr lang="en-US" altLang="ko-KR" dirty="0"/>
              <a:t>(</a:t>
            </a:r>
            <a:r>
              <a:rPr lang="ko-KR" altLang="en-US" dirty="0"/>
              <a:t>홈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안무연습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3AFF55-66A5-4E9E-85BE-29D2F547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57" y="1645096"/>
            <a:ext cx="3807010" cy="2300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D30F8A-3464-426A-B303-016FD49FD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28" y="1645096"/>
            <a:ext cx="4007116" cy="23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7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5"/>
            <a:ext cx="2195736" cy="43204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90010" y="121116"/>
            <a:ext cx="201571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개발진행현황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55BBC-FFAA-4F8C-BECB-436940B0AF08}"/>
              </a:ext>
            </a:extLst>
          </p:cNvPr>
          <p:cNvSpPr txBox="1"/>
          <p:nvPr/>
        </p:nvSpPr>
        <p:spPr>
          <a:xfrm>
            <a:off x="0" y="627534"/>
            <a:ext cx="284380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2400" b="1">
                <a:gradFill flip="none" rotWithShape="1">
                  <a:gsLst>
                    <a:gs pos="0">
                      <a:srgbClr val="654AC8"/>
                    </a:gs>
                    <a:gs pos="100000">
                      <a:srgbClr val="1C7FEE"/>
                    </a:gs>
                  </a:gsLst>
                  <a:lin ang="270000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웹 애플리케이션 기능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A66A4-61E2-4BAC-8F5A-F3BC6B39E9CC}"/>
              </a:ext>
            </a:extLst>
          </p:cNvPr>
          <p:cNvSpPr txBox="1"/>
          <p:nvPr/>
        </p:nvSpPr>
        <p:spPr>
          <a:xfrm>
            <a:off x="1241630" y="414326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안무연습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5B586-B787-461B-9851-01D932F78E03}"/>
              </a:ext>
            </a:extLst>
          </p:cNvPr>
          <p:cNvSpPr txBox="1"/>
          <p:nvPr/>
        </p:nvSpPr>
        <p:spPr>
          <a:xfrm>
            <a:off x="5004048" y="414326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로딩페이지</a:t>
            </a:r>
            <a:r>
              <a:rPr lang="en-US" altLang="ko-KR" dirty="0"/>
              <a:t>(</a:t>
            </a:r>
            <a:r>
              <a:rPr lang="ko-KR" altLang="en-US" dirty="0"/>
              <a:t>안무연습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결과분석</a:t>
            </a:r>
            <a:r>
              <a:rPr lang="en-US" altLang="ko-KR" dirty="0">
                <a:sym typeface="Wingdings" panose="05000000000000000000" pitchFamily="2" charset="2"/>
              </a:rPr>
              <a:t> 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A103C5-49D8-4B20-BBF1-C23FF2E1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491629"/>
            <a:ext cx="4182692" cy="25270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A75DEE-4697-4BBC-B11D-0668E729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20" y="1580620"/>
            <a:ext cx="4343929" cy="252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2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5"/>
            <a:ext cx="2195736" cy="43204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90010" y="121116"/>
            <a:ext cx="201571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개발진행현황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55BBC-FFAA-4F8C-BECB-436940B0AF08}"/>
              </a:ext>
            </a:extLst>
          </p:cNvPr>
          <p:cNvSpPr txBox="1"/>
          <p:nvPr/>
        </p:nvSpPr>
        <p:spPr>
          <a:xfrm>
            <a:off x="0" y="627534"/>
            <a:ext cx="284380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2400" b="1">
                <a:gradFill flip="none" rotWithShape="1">
                  <a:gsLst>
                    <a:gs pos="0">
                      <a:srgbClr val="654AC8"/>
                    </a:gs>
                    <a:gs pos="100000">
                      <a:srgbClr val="1C7FEE"/>
                    </a:gs>
                  </a:gsLst>
                  <a:lin ang="270000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웹 애플리케이션 기능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2660DF-DEF9-40C6-866B-DE3359A7F842}"/>
              </a:ext>
            </a:extLst>
          </p:cNvPr>
          <p:cNvSpPr txBox="1"/>
          <p:nvPr/>
        </p:nvSpPr>
        <p:spPr>
          <a:xfrm>
            <a:off x="2915816" y="4143267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결과분석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972A1D-82BE-4FD6-9562-FE539EE7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75" y="1491630"/>
            <a:ext cx="3896649" cy="235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1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man dancing in room">
            <a:extLst>
              <a:ext uri="{FF2B5EF4-FFF2-40B4-BE49-F238E27FC236}">
                <a16:creationId xmlns:a16="http://schemas.microsoft.com/office/drawing/2014/main" id="{C753006F-9521-474D-AEA4-D679F5A2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A11945-D62B-4379-B912-48E58E25F4DA}"/>
              </a:ext>
            </a:extLst>
          </p:cNvPr>
          <p:cNvSpPr/>
          <p:nvPr/>
        </p:nvSpPr>
        <p:spPr>
          <a:xfrm>
            <a:off x="0" y="0"/>
            <a:ext cx="9144000" cy="5164437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2FE65-29E2-4F5D-82EC-654B94FCDFB5}"/>
              </a:ext>
            </a:extLst>
          </p:cNvPr>
          <p:cNvSpPr txBox="1"/>
          <p:nvPr/>
        </p:nvSpPr>
        <p:spPr>
          <a:xfrm>
            <a:off x="1395603" y="2191774"/>
            <a:ext cx="6352793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  <a:endParaRPr kumimoji="1"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4"/>
            <a:ext cx="179512" cy="66523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-3600061" y="267494"/>
            <a:ext cx="360006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27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5"/>
            <a:ext cx="2051720" cy="43204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-855095" y="128373"/>
            <a:ext cx="376191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전남대끝판왕-퍼펙트댄서">
            <a:hlinkClick r:id="" action="ppaction://media"/>
            <a:extLst>
              <a:ext uri="{FF2B5EF4-FFF2-40B4-BE49-F238E27FC236}">
                <a16:creationId xmlns:a16="http://schemas.microsoft.com/office/drawing/2014/main" id="{FD9B019C-B74A-4266-BD5C-15A7C5396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444" y="721420"/>
            <a:ext cx="6923112" cy="432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man dancing in room">
            <a:extLst>
              <a:ext uri="{FF2B5EF4-FFF2-40B4-BE49-F238E27FC236}">
                <a16:creationId xmlns:a16="http://schemas.microsoft.com/office/drawing/2014/main" id="{DF128476-C2BE-4E5D-9E16-84AF8846C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A11945-D62B-4379-B912-48E58E25F4DA}"/>
              </a:ext>
            </a:extLst>
          </p:cNvPr>
          <p:cNvSpPr/>
          <p:nvPr/>
        </p:nvSpPr>
        <p:spPr>
          <a:xfrm>
            <a:off x="0" y="0"/>
            <a:ext cx="9144000" cy="5164437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2FE65-29E2-4F5D-82EC-654B94FCDFB5}"/>
              </a:ext>
            </a:extLst>
          </p:cNvPr>
          <p:cNvSpPr txBox="1"/>
          <p:nvPr/>
        </p:nvSpPr>
        <p:spPr>
          <a:xfrm>
            <a:off x="1395603" y="2191774"/>
            <a:ext cx="6352793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kumimoji="1"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4"/>
            <a:ext cx="179512" cy="66523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-3600061" y="267494"/>
            <a:ext cx="360006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48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5"/>
            <a:ext cx="2051720" cy="43204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-855095" y="128373"/>
            <a:ext cx="376191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202595-8812-4919-9D87-294106179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10"/>
            <a:ext cx="9137237" cy="51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7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2691045" y="2024869"/>
            <a:ext cx="3761910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kumimoji="1" lang="en-US" altLang="ko-KR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74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3078088" y="267494"/>
            <a:ext cx="2699792" cy="360439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0207D-1AAB-4CF0-8BA5-A4BDC7EEF95C}"/>
              </a:ext>
            </a:extLst>
          </p:cNvPr>
          <p:cNvSpPr txBox="1"/>
          <p:nvPr/>
        </p:nvSpPr>
        <p:spPr>
          <a:xfrm>
            <a:off x="3671900" y="21688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42925" algn="l"/>
              </a:tabLst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2FE65-29E2-4F5D-82EC-654B94FCDFB5}"/>
              </a:ext>
            </a:extLst>
          </p:cNvPr>
          <p:cNvSpPr txBox="1"/>
          <p:nvPr/>
        </p:nvSpPr>
        <p:spPr>
          <a:xfrm>
            <a:off x="1251587" y="932731"/>
            <a:ext cx="6352793" cy="371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소개</a:t>
            </a:r>
            <a:endParaRPr kumimoji="1" lang="en-US" altLang="ko-KR" sz="3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기존연구소개</a:t>
            </a:r>
            <a:endParaRPr kumimoji="1" lang="en-US" altLang="ko-KR" sz="3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세부개발내용</a:t>
            </a:r>
            <a:endParaRPr kumimoji="1" lang="en-US" altLang="ko-KR" sz="3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  <a:endParaRPr kumimoji="1" lang="en-US" altLang="ko-KR" sz="3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kumimoji="1" lang="en-US" altLang="ko-KR" sz="3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n dancing in room">
            <a:extLst>
              <a:ext uri="{FF2B5EF4-FFF2-40B4-BE49-F238E27FC236}">
                <a16:creationId xmlns:a16="http://schemas.microsoft.com/office/drawing/2014/main" id="{7BB2244F-254C-415E-8FB8-7452EF898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A11945-D62B-4379-B912-48E58E25F4DA}"/>
              </a:ext>
            </a:extLst>
          </p:cNvPr>
          <p:cNvSpPr/>
          <p:nvPr/>
        </p:nvSpPr>
        <p:spPr>
          <a:xfrm>
            <a:off x="0" y="0"/>
            <a:ext cx="9144000" cy="5164437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2FE65-29E2-4F5D-82EC-654B94FCDFB5}"/>
              </a:ext>
            </a:extLst>
          </p:cNvPr>
          <p:cNvSpPr txBox="1"/>
          <p:nvPr/>
        </p:nvSpPr>
        <p:spPr>
          <a:xfrm>
            <a:off x="1395603" y="2191774"/>
            <a:ext cx="6352793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소개</a:t>
            </a:r>
            <a:endParaRPr kumimoji="1"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4"/>
            <a:ext cx="179512" cy="66523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-2052736" y="267494"/>
            <a:ext cx="251994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소개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07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5"/>
            <a:ext cx="2195736" cy="43204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180020" y="123478"/>
            <a:ext cx="183569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소개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AB3402-2DF6-4920-A426-FBD160C83E79}"/>
              </a:ext>
            </a:extLst>
          </p:cNvPr>
          <p:cNvSpPr txBox="1"/>
          <p:nvPr/>
        </p:nvSpPr>
        <p:spPr>
          <a:xfrm>
            <a:off x="379737" y="3723878"/>
            <a:ext cx="236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사태로 인한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취미생활 기회 박탈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A3CFA-5554-4161-BA43-B7AFDDB01EC0}"/>
              </a:ext>
            </a:extLst>
          </p:cNvPr>
          <p:cNvSpPr txBox="1"/>
          <p:nvPr/>
        </p:nvSpPr>
        <p:spPr>
          <a:xfrm>
            <a:off x="6228185" y="3723878"/>
            <a:ext cx="2530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눈치 때문에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중도포기하게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6FD8DD-9CC8-4EEA-A158-FA3010A9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59" y="1747495"/>
            <a:ext cx="2594046" cy="26645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6A9253-D29C-4769-9808-10271232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7" y="2370155"/>
            <a:ext cx="3086371" cy="7137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18D25C-CBCB-43B4-9D20-A9948B23323E}"/>
              </a:ext>
            </a:extLst>
          </p:cNvPr>
          <p:cNvSpPr txBox="1"/>
          <p:nvPr/>
        </p:nvSpPr>
        <p:spPr>
          <a:xfrm>
            <a:off x="3131840" y="3723878"/>
            <a:ext cx="244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언택트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운동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통한 지역민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건강증진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도모</a:t>
            </a:r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960A5-3581-4031-89B1-AF4AAA46177A}"/>
              </a:ext>
            </a:extLst>
          </p:cNvPr>
          <p:cNvSpPr txBox="1"/>
          <p:nvPr/>
        </p:nvSpPr>
        <p:spPr>
          <a:xfrm>
            <a:off x="0" y="4876005"/>
            <a:ext cx="3815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ko-KR" altLang="en-US" sz="1050" dirty="0"/>
              <a:t>정책브리핑</a:t>
            </a:r>
            <a:r>
              <a:rPr lang="en-US" altLang="ko-KR" sz="1050" dirty="0"/>
              <a:t>, </a:t>
            </a:r>
            <a:r>
              <a:rPr lang="ko-KR" altLang="en-US" sz="1050" dirty="0"/>
              <a:t>대전신문</a:t>
            </a:r>
            <a:r>
              <a:rPr lang="en-US" altLang="ko-KR" sz="1050" dirty="0"/>
              <a:t>, </a:t>
            </a:r>
            <a:r>
              <a:rPr lang="ko-KR" altLang="en-US" sz="1050" dirty="0"/>
              <a:t>중앙일보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BE49FC-284B-442F-B86D-5B55BF5D4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98" y="1721269"/>
            <a:ext cx="2674746" cy="26161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9024DE-0EB9-4289-8B8D-998DE0BB0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2" y="2132744"/>
            <a:ext cx="2674746" cy="581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98A209-D873-4321-B038-6E50779E0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736" y="1747495"/>
            <a:ext cx="2848665" cy="17478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F3B431-D771-48D2-A8DC-C674D5984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3909" y="2040014"/>
            <a:ext cx="2961697" cy="500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B9F57A-F16E-46EF-BB82-2DA39C947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873" y="2602767"/>
            <a:ext cx="2848665" cy="7764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BE3297-D336-476C-9A89-157825A31E73}"/>
              </a:ext>
            </a:extLst>
          </p:cNvPr>
          <p:cNvSpPr txBox="1"/>
          <p:nvPr/>
        </p:nvSpPr>
        <p:spPr>
          <a:xfrm>
            <a:off x="1117639" y="4260747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남 눈치 </a:t>
            </a:r>
            <a:r>
              <a:rPr lang="ko-KR" altLang="en-US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안보며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춤을 배우고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틀린 장면을 비교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해볼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순 없을까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?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13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man dancing in room">
            <a:extLst>
              <a:ext uri="{FF2B5EF4-FFF2-40B4-BE49-F238E27FC236}">
                <a16:creationId xmlns:a16="http://schemas.microsoft.com/office/drawing/2014/main" id="{938761B4-B4EF-44EA-AD02-F4FF27D9F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A11945-D62B-4379-B912-48E58E25F4DA}"/>
              </a:ext>
            </a:extLst>
          </p:cNvPr>
          <p:cNvSpPr/>
          <p:nvPr/>
        </p:nvSpPr>
        <p:spPr>
          <a:xfrm>
            <a:off x="0" y="0"/>
            <a:ext cx="9144000" cy="5164437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2FE65-29E2-4F5D-82EC-654B94FCDFB5}"/>
              </a:ext>
            </a:extLst>
          </p:cNvPr>
          <p:cNvSpPr txBox="1"/>
          <p:nvPr/>
        </p:nvSpPr>
        <p:spPr>
          <a:xfrm>
            <a:off x="1395603" y="2191774"/>
            <a:ext cx="6352793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기존연구소개</a:t>
            </a:r>
            <a:endParaRPr kumimoji="1"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4"/>
            <a:ext cx="179512" cy="66523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-2268760" y="267494"/>
            <a:ext cx="251994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기존연구소개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15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man dancing in room">
            <a:extLst>
              <a:ext uri="{FF2B5EF4-FFF2-40B4-BE49-F238E27FC236}">
                <a16:creationId xmlns:a16="http://schemas.microsoft.com/office/drawing/2014/main" id="{B7410578-9E03-4C3D-84C8-017C06AD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A11945-D62B-4379-B912-48E58E25F4DA}"/>
              </a:ext>
            </a:extLst>
          </p:cNvPr>
          <p:cNvSpPr/>
          <p:nvPr/>
        </p:nvSpPr>
        <p:spPr>
          <a:xfrm>
            <a:off x="-6130" y="2267687"/>
            <a:ext cx="9150110" cy="2880719"/>
          </a:xfrm>
          <a:prstGeom prst="rect">
            <a:avLst/>
          </a:prstGeom>
          <a:gradFill flip="none" rotWithShape="1">
            <a:gsLst>
              <a:gs pos="28300">
                <a:srgbClr val="000000">
                  <a:alpha val="59000"/>
                </a:srgb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-2268760" y="267494"/>
            <a:ext cx="251994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기존연구소개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4"/>
            <a:ext cx="179512" cy="66523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2FE65-29E2-4F5D-82EC-654B94FCDFB5}"/>
              </a:ext>
            </a:extLst>
          </p:cNvPr>
          <p:cNvSpPr txBox="1"/>
          <p:nvPr/>
        </p:nvSpPr>
        <p:spPr>
          <a:xfrm>
            <a:off x="395536" y="196362"/>
            <a:ext cx="2952328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32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Just Dance</a:t>
            </a:r>
            <a:endParaRPr kumimoji="1"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9378D-DEB5-41D5-980E-9B19B0F22DC5}"/>
              </a:ext>
            </a:extLst>
          </p:cNvPr>
          <p:cNvSpPr txBox="1"/>
          <p:nvPr/>
        </p:nvSpPr>
        <p:spPr>
          <a:xfrm>
            <a:off x="-489284" y="2720541"/>
            <a:ext cx="2952328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</a:t>
            </a:r>
            <a:endParaRPr kumimoji="1"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83140-7803-4070-A10B-B3735D2FDF85}"/>
              </a:ext>
            </a:extLst>
          </p:cNvPr>
          <p:cNvSpPr txBox="1"/>
          <p:nvPr/>
        </p:nvSpPr>
        <p:spPr>
          <a:xfrm>
            <a:off x="35496" y="3681986"/>
            <a:ext cx="4104456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댄스곡</a:t>
            </a:r>
            <a:r>
              <a:rPr kumimoji="1"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절대적 부족</a:t>
            </a:r>
            <a:endParaRPr kumimoji="1" lang="en-US" altLang="ko-KR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부족한 정확도</a:t>
            </a:r>
            <a:endParaRPr kumimoji="1" lang="en-US" altLang="ko-KR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F66C6D-866D-4E60-BD61-ACE931FA34FE}"/>
              </a:ext>
            </a:extLst>
          </p:cNvPr>
          <p:cNvSpPr txBox="1"/>
          <p:nvPr/>
        </p:nvSpPr>
        <p:spPr>
          <a:xfrm>
            <a:off x="4525624" y="3670277"/>
            <a:ext cx="449999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댄스 안무 즉시 학습 가능</a:t>
            </a:r>
            <a:endParaRPr kumimoji="1"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스켈레톤 모델을 통한 정확한 피드백</a:t>
            </a:r>
            <a:endParaRPr kumimoji="1"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3E94D5D-C81C-4EE9-AC1D-A9F0F77E353F}"/>
              </a:ext>
            </a:extLst>
          </p:cNvPr>
          <p:cNvCxnSpPr>
            <a:cxnSpLocks/>
          </p:cNvCxnSpPr>
          <p:nvPr/>
        </p:nvCxnSpPr>
        <p:spPr>
          <a:xfrm>
            <a:off x="3949560" y="4153965"/>
            <a:ext cx="576064" cy="0"/>
          </a:xfrm>
          <a:prstGeom prst="straightConnector1">
            <a:avLst/>
          </a:prstGeom>
          <a:ln w="66675" cmpd="sng">
            <a:solidFill>
              <a:schemeClr val="bg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3C7818-EABB-4A37-894F-E1BCA7F9F713}"/>
              </a:ext>
            </a:extLst>
          </p:cNvPr>
          <p:cNvSpPr/>
          <p:nvPr/>
        </p:nvSpPr>
        <p:spPr>
          <a:xfrm>
            <a:off x="539552" y="3578927"/>
            <a:ext cx="3096344" cy="12413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8A2812B-748D-4579-BAE3-20B3F2D6099F}"/>
              </a:ext>
            </a:extLst>
          </p:cNvPr>
          <p:cNvSpPr/>
          <p:nvPr/>
        </p:nvSpPr>
        <p:spPr>
          <a:xfrm>
            <a:off x="4802776" y="3533303"/>
            <a:ext cx="3945688" cy="12413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38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ko-KR" altLang="en-US" sz="18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영상처리 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기반</a:t>
            </a:r>
            <a:endParaRPr lang="en-US" altLang="ko-KR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나홀로 </a:t>
            </a:r>
            <a:r>
              <a:rPr lang="ko-KR" altLang="en-US" sz="18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댄스 분석 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15C5C-2D41-48D0-AFBB-98F0335D44FA}"/>
              </a:ext>
            </a:extLst>
          </p:cNvPr>
          <p:cNvSpPr txBox="1"/>
          <p:nvPr/>
        </p:nvSpPr>
        <p:spPr>
          <a:xfrm>
            <a:off x="4860032" y="1971585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18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스켈레톤 모델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통한 </a:t>
            </a:r>
            <a:endParaRPr lang="en-US" altLang="ko-KR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즉각적인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댄스 안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 대조 및 확인</a:t>
            </a:r>
          </a:p>
        </p:txBody>
      </p:sp>
    </p:spTree>
    <p:extLst>
      <p:ext uri="{BB962C8B-B14F-4D97-AF65-F5344CB8AC3E}">
        <p14:creationId xmlns:p14="http://schemas.microsoft.com/office/powerpoint/2010/main" val="206010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man dancing in room">
            <a:extLst>
              <a:ext uri="{FF2B5EF4-FFF2-40B4-BE49-F238E27FC236}">
                <a16:creationId xmlns:a16="http://schemas.microsoft.com/office/drawing/2014/main" id="{79724987-E7AD-4CDE-B40D-41170DA3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A11945-D62B-4379-B912-48E58E25F4DA}"/>
              </a:ext>
            </a:extLst>
          </p:cNvPr>
          <p:cNvSpPr/>
          <p:nvPr/>
        </p:nvSpPr>
        <p:spPr>
          <a:xfrm>
            <a:off x="0" y="0"/>
            <a:ext cx="9144000" cy="5884118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2FE65-29E2-4F5D-82EC-654B94FCDFB5}"/>
              </a:ext>
            </a:extLst>
          </p:cNvPr>
          <p:cNvSpPr txBox="1"/>
          <p:nvPr/>
        </p:nvSpPr>
        <p:spPr>
          <a:xfrm>
            <a:off x="1395603" y="2191774"/>
            <a:ext cx="6352793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개발진행현황</a:t>
            </a:r>
            <a:endParaRPr kumimoji="1"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4"/>
            <a:ext cx="179512" cy="66523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-2268760" y="267494"/>
            <a:ext cx="251994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개발진행현황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EF95A-098A-42A2-ABA7-F51154ACEB3C}"/>
              </a:ext>
            </a:extLst>
          </p:cNvPr>
          <p:cNvSpPr txBox="1"/>
          <p:nvPr/>
        </p:nvSpPr>
        <p:spPr>
          <a:xfrm>
            <a:off x="-2681451" y="699542"/>
            <a:ext cx="260978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gradFill flip="none" rotWithShape="1">
                  <a:gsLst>
                    <a:gs pos="0">
                      <a:srgbClr val="654AC8"/>
                    </a:gs>
                    <a:gs pos="100000">
                      <a:srgbClr val="1C7FEE"/>
                    </a:gs>
                  </a:gsLst>
                  <a:lin ang="270000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시스템 구성도</a:t>
            </a:r>
            <a:endParaRPr kumimoji="1" lang="en-US" altLang="ko-KR" sz="2400" b="1" dirty="0">
              <a:gradFill flip="none" rotWithShape="1">
                <a:gsLst>
                  <a:gs pos="0">
                    <a:srgbClr val="654AC8"/>
                  </a:gs>
                  <a:gs pos="100000">
                    <a:srgbClr val="1C7FEE"/>
                  </a:gs>
                </a:gsLst>
                <a:lin ang="2700000" scaled="1"/>
                <a:tileRect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94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43CA00-B70F-4D22-90BB-CC25582DD91D}"/>
              </a:ext>
            </a:extLst>
          </p:cNvPr>
          <p:cNvSpPr/>
          <p:nvPr/>
        </p:nvSpPr>
        <p:spPr>
          <a:xfrm>
            <a:off x="903652" y="2924619"/>
            <a:ext cx="1265885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0CAB42-BCE5-47B6-B0B9-26D0CBB727A5}"/>
              </a:ext>
            </a:extLst>
          </p:cNvPr>
          <p:cNvSpPr/>
          <p:nvPr/>
        </p:nvSpPr>
        <p:spPr>
          <a:xfrm>
            <a:off x="0" y="267495"/>
            <a:ext cx="2195736" cy="432047"/>
          </a:xfrm>
          <a:prstGeom prst="rect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F107-7C16-4025-BF89-4B62BAA864E2}"/>
              </a:ext>
            </a:extLst>
          </p:cNvPr>
          <p:cNvSpPr txBox="1"/>
          <p:nvPr/>
        </p:nvSpPr>
        <p:spPr>
          <a:xfrm>
            <a:off x="90010" y="121116"/>
            <a:ext cx="201571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개발진행현황</a:t>
            </a:r>
            <a:endParaRPr kumimoji="1" lang="en-US" altLang="ko-KR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55BBC-FFAA-4F8C-BECB-436940B0AF08}"/>
              </a:ext>
            </a:extLst>
          </p:cNvPr>
          <p:cNvSpPr txBox="1"/>
          <p:nvPr/>
        </p:nvSpPr>
        <p:spPr>
          <a:xfrm>
            <a:off x="0" y="627534"/>
            <a:ext cx="305983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gradFill flip="none" rotWithShape="1">
                  <a:gsLst>
                    <a:gs pos="0">
                      <a:srgbClr val="654AC8"/>
                    </a:gs>
                    <a:gs pos="100000">
                      <a:srgbClr val="1C7FEE"/>
                    </a:gs>
                  </a:gsLst>
                  <a:lin ang="270000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시스템 구성도</a:t>
            </a:r>
            <a:endParaRPr kumimoji="1" lang="en-US" altLang="ko-KR" sz="2400" b="1" dirty="0">
              <a:gradFill flip="none" rotWithShape="1">
                <a:gsLst>
                  <a:gs pos="0">
                    <a:srgbClr val="654AC8"/>
                  </a:gs>
                  <a:gs pos="100000">
                    <a:srgbClr val="1C7FEE"/>
                  </a:gs>
                </a:gsLst>
                <a:lin ang="2700000" scaled="1"/>
                <a:tileRect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375E7-DB24-4538-A0B8-0AE57C2E3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2" y="1837057"/>
            <a:ext cx="273028" cy="273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5AC51E-E353-41CA-A127-B244CC5B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17" y="2013647"/>
            <a:ext cx="1082954" cy="1069034"/>
          </a:xfrm>
          <a:prstGeom prst="rect">
            <a:avLst/>
          </a:prstGeom>
        </p:spPr>
      </p:pic>
      <p:pic>
        <p:nvPicPr>
          <p:cNvPr id="1032" name="Picture 8" descr="Node.js) Node.js란?. 요즘 백엔드 개발에 Node.js를 활용하는 곳이 점차 늘어나고… | by Suyeon Bak |  Medium">
            <a:extLst>
              <a:ext uri="{FF2B5EF4-FFF2-40B4-BE49-F238E27FC236}">
                <a16:creationId xmlns:a16="http://schemas.microsoft.com/office/drawing/2014/main" id="{E007D6E5-A51A-4885-BAB0-EC04C3972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995686"/>
            <a:ext cx="1874515" cy="93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559F89E7-C0C1-4F7F-988B-C306870C2A65}"/>
              </a:ext>
            </a:extLst>
          </p:cNvPr>
          <p:cNvSpPr/>
          <p:nvPr/>
        </p:nvSpPr>
        <p:spPr>
          <a:xfrm>
            <a:off x="5729549" y="2548164"/>
            <a:ext cx="1034253" cy="177255"/>
          </a:xfrm>
          <a:prstGeom prst="rightArrow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87795B1F-0F09-47A3-9FAA-EB14645CE60B}"/>
              </a:ext>
            </a:extLst>
          </p:cNvPr>
          <p:cNvSpPr/>
          <p:nvPr/>
        </p:nvSpPr>
        <p:spPr>
          <a:xfrm rot="10761874">
            <a:off x="5693939" y="2365179"/>
            <a:ext cx="1034253" cy="177255"/>
          </a:xfrm>
          <a:prstGeom prst="rightArrow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D4154B-23D8-4B11-A88B-8BD6A9516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61" y="2211321"/>
            <a:ext cx="1556008" cy="4426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DC43F2-F1C4-4883-B0AC-C6B0B6F79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157" y="1976984"/>
            <a:ext cx="427816" cy="355808"/>
          </a:xfrm>
          <a:prstGeom prst="rect">
            <a:avLst/>
          </a:prstGeom>
        </p:spPr>
      </p:pic>
      <p:pic>
        <p:nvPicPr>
          <p:cNvPr id="11" name="그림 10" descr="벽, 실내, 바닥이(가) 표시된 사진&#10;&#10;자동 생성된 설명">
            <a:extLst>
              <a:ext uri="{FF2B5EF4-FFF2-40B4-BE49-F238E27FC236}">
                <a16:creationId xmlns:a16="http://schemas.microsoft.com/office/drawing/2014/main" id="{7D4B204A-6129-4ADA-A9FF-8E47F525AB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40" y="2755396"/>
            <a:ext cx="744389" cy="7807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D57D7F-6DBE-48A5-BF23-71854D358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8260" y="1798870"/>
            <a:ext cx="367014" cy="367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8B6377-EF20-4529-8F3B-F39680FA7B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7962" y="2778733"/>
            <a:ext cx="367014" cy="367014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58C09B3-62EC-4F6D-A1A0-DE3B883BBA1E}"/>
              </a:ext>
            </a:extLst>
          </p:cNvPr>
          <p:cNvSpPr/>
          <p:nvPr/>
        </p:nvSpPr>
        <p:spPr>
          <a:xfrm>
            <a:off x="2497670" y="2521655"/>
            <a:ext cx="1034253" cy="177255"/>
          </a:xfrm>
          <a:prstGeom prst="rightArrow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0E827EA-2360-46EC-97F5-EB2245845581}"/>
              </a:ext>
            </a:extLst>
          </p:cNvPr>
          <p:cNvSpPr/>
          <p:nvPr/>
        </p:nvSpPr>
        <p:spPr>
          <a:xfrm rot="10761874">
            <a:off x="2462060" y="2338670"/>
            <a:ext cx="1034253" cy="177255"/>
          </a:xfrm>
          <a:prstGeom prst="rightArrow">
            <a:avLst/>
          </a:prstGeom>
          <a:gradFill>
            <a:gsLst>
              <a:gs pos="0">
                <a:srgbClr val="6545C4"/>
              </a:gs>
              <a:gs pos="100000">
                <a:srgbClr val="1C7FEE">
                  <a:lumMod val="98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26FC54-D9C4-4283-94D6-28DB7E396AD0}"/>
              </a:ext>
            </a:extLst>
          </p:cNvPr>
          <p:cNvSpPr txBox="1"/>
          <p:nvPr/>
        </p:nvSpPr>
        <p:spPr>
          <a:xfrm>
            <a:off x="913150" y="3212416"/>
            <a:ext cx="1265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Object detection</a:t>
            </a:r>
          </a:p>
          <a:p>
            <a:pPr algn="ctr"/>
            <a:r>
              <a:rPr lang="en-US" altLang="ko-KR" sz="800" b="1" dirty="0"/>
              <a:t>Deep neural network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3A03AF9-DBAC-42FE-985A-6BA167A303F5}"/>
              </a:ext>
            </a:extLst>
          </p:cNvPr>
          <p:cNvSpPr/>
          <p:nvPr/>
        </p:nvSpPr>
        <p:spPr>
          <a:xfrm>
            <a:off x="2513156" y="2121144"/>
            <a:ext cx="467513" cy="15531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AB0EE5-6862-46F3-BBCE-EAE097E4736B}"/>
              </a:ext>
            </a:extLst>
          </p:cNvPr>
          <p:cNvSpPr txBox="1"/>
          <p:nvPr/>
        </p:nvSpPr>
        <p:spPr>
          <a:xfrm>
            <a:off x="2564736" y="2092032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cam</a:t>
            </a:r>
            <a:endParaRPr lang="ko-KR" altLang="en-US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230D27-3DE3-4E2A-B834-563E81652C22}"/>
              </a:ext>
            </a:extLst>
          </p:cNvPr>
          <p:cNvSpPr/>
          <p:nvPr/>
        </p:nvSpPr>
        <p:spPr>
          <a:xfrm>
            <a:off x="3081203" y="2129082"/>
            <a:ext cx="454323" cy="15531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0EA12E-E6B0-45E2-8989-248E47D81309}"/>
              </a:ext>
            </a:extLst>
          </p:cNvPr>
          <p:cNvSpPr txBox="1"/>
          <p:nvPr/>
        </p:nvSpPr>
        <p:spPr>
          <a:xfrm>
            <a:off x="3106801" y="2103433"/>
            <a:ext cx="4251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video</a:t>
            </a:r>
            <a:endParaRPr lang="ko-KR" altLang="en-US" sz="16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62EC7DA-9BB0-43EB-BACF-0B7BC6363AAB}"/>
              </a:ext>
            </a:extLst>
          </p:cNvPr>
          <p:cNvSpPr/>
          <p:nvPr/>
        </p:nvSpPr>
        <p:spPr>
          <a:xfrm>
            <a:off x="5946551" y="3183772"/>
            <a:ext cx="569665" cy="18497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0AAA6BE-4D8A-4B5B-9E25-56296D51EF22}"/>
              </a:ext>
            </a:extLst>
          </p:cNvPr>
          <p:cNvSpPr/>
          <p:nvPr/>
        </p:nvSpPr>
        <p:spPr>
          <a:xfrm>
            <a:off x="7386997" y="3145746"/>
            <a:ext cx="448765" cy="200055"/>
          </a:xfrm>
          <a:prstGeom prst="ellipse">
            <a:avLst/>
          </a:prstGeom>
          <a:noFill/>
          <a:ln w="9525"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1644A8-3217-4E90-BB51-11C01D167AE1}"/>
              </a:ext>
            </a:extLst>
          </p:cNvPr>
          <p:cNvSpPr txBox="1"/>
          <p:nvPr/>
        </p:nvSpPr>
        <p:spPr>
          <a:xfrm>
            <a:off x="7415905" y="3145746"/>
            <a:ext cx="448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WEB</a:t>
            </a:r>
            <a:endParaRPr lang="ko-KR" alt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0F6599-8E65-4023-AF7E-71CD04735462}"/>
              </a:ext>
            </a:extLst>
          </p:cNvPr>
          <p:cNvSpPr txBox="1"/>
          <p:nvPr/>
        </p:nvSpPr>
        <p:spPr>
          <a:xfrm>
            <a:off x="5910571" y="3176231"/>
            <a:ext cx="6056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분석</a:t>
            </a:r>
            <a:r>
              <a:rPr lang="en-US" altLang="ko-KR" sz="700" b="1" dirty="0"/>
              <a:t>DATA</a:t>
            </a:r>
            <a:endParaRPr lang="ko-KR" altLang="en-US" sz="16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1F9BC8-2B14-442F-BA70-99AFB1621EAC}"/>
              </a:ext>
            </a:extLst>
          </p:cNvPr>
          <p:cNvGrpSpPr/>
          <p:nvPr/>
        </p:nvGrpSpPr>
        <p:grpSpPr>
          <a:xfrm>
            <a:off x="1291122" y="2671832"/>
            <a:ext cx="505258" cy="576064"/>
            <a:chOff x="2372373" y="3869095"/>
            <a:chExt cx="505258" cy="57606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6CFDE0-0C61-42C4-AE0E-C2C57301F83A}"/>
                </a:ext>
              </a:extLst>
            </p:cNvPr>
            <p:cNvSpPr/>
            <p:nvPr/>
          </p:nvSpPr>
          <p:spPr>
            <a:xfrm>
              <a:off x="2423717" y="3869095"/>
              <a:ext cx="45391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2676EB-A092-4F27-A8D9-5E594EF5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2373" y="3869095"/>
              <a:ext cx="505257" cy="505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53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239</Words>
  <Application>Microsoft Office PowerPoint</Application>
  <PresentationFormat>화면 슬라이드 쇼(16:9)</PresentationFormat>
  <Paragraphs>95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나눔스퀘어라운드 ExtraBold</vt:lpstr>
      <vt:lpstr>나눔스퀘어 Bold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seok0621</dc:creator>
  <cp:lastModifiedBy>박 재현</cp:lastModifiedBy>
  <cp:revision>98</cp:revision>
  <dcterms:created xsi:type="dcterms:W3CDTF">2015-06-08T13:24:13Z</dcterms:created>
  <dcterms:modified xsi:type="dcterms:W3CDTF">2021-01-06T05:41:21Z</dcterms:modified>
</cp:coreProperties>
</file>